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8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29E248-8AD4-1144-89CE-80EFE6BA896F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4636A2-D958-1343-A50C-FEDE68DB53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Organizational Changes and Change </a:t>
            </a: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795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Champy</a:t>
            </a:r>
            <a:r>
              <a:rPr lang="en-US" dirty="0" smtClean="0"/>
              <a:t>, J. (2006) People and processes. </a:t>
            </a:r>
            <a:r>
              <a:rPr lang="en-US" i="1" dirty="0" smtClean="0"/>
              <a:t>ACM Queue</a:t>
            </a:r>
            <a:r>
              <a:rPr lang="en-US" dirty="0" smtClean="0"/>
              <a:t>, Mar 2006, 34-38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7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0885"/>
            <a:ext cx="8153400" cy="1150257"/>
          </a:xfrm>
        </p:spPr>
        <p:txBody>
          <a:bodyPr>
            <a:noAutofit/>
          </a:bodyPr>
          <a:lstStyle/>
          <a:p>
            <a:r>
              <a:rPr lang="en-US" sz="4000" dirty="0" smtClean="0"/>
              <a:t>“Minimizing the pain of business process change”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4943"/>
          </a:xfrm>
        </p:spPr>
        <p:txBody>
          <a:bodyPr>
            <a:normAutofit/>
          </a:bodyPr>
          <a:lstStyle/>
          <a:p>
            <a:r>
              <a:rPr lang="en-US" dirty="0" smtClean="0"/>
              <a:t>Executive involvement</a:t>
            </a:r>
          </a:p>
          <a:p>
            <a:r>
              <a:rPr lang="en-US" dirty="0" smtClean="0"/>
              <a:t>Small teams of good people</a:t>
            </a:r>
          </a:p>
          <a:p>
            <a:r>
              <a:rPr lang="en-US" dirty="0" smtClean="0"/>
              <a:t>Change as quickly as possible</a:t>
            </a:r>
          </a:p>
          <a:p>
            <a:r>
              <a:rPr lang="en-US" dirty="0" smtClean="0"/>
              <a:t>Change work, do not add work</a:t>
            </a:r>
          </a:p>
          <a:p>
            <a:r>
              <a:rPr lang="en-US" dirty="0" smtClean="0"/>
              <a:t>Open communication</a:t>
            </a:r>
          </a:p>
          <a:p>
            <a:r>
              <a:rPr lang="en-US" dirty="0" smtClean="0"/>
              <a:t>Empathize</a:t>
            </a:r>
          </a:p>
          <a:p>
            <a:r>
              <a:rPr lang="en-US" dirty="0" smtClean="0"/>
              <a:t>Identify corporate values</a:t>
            </a:r>
          </a:p>
          <a:p>
            <a:r>
              <a:rPr lang="en-US" dirty="0" smtClean="0"/>
              <a:t>Understand the values and behavior of business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0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“Minimizing the pain of business process change”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corporate values</a:t>
            </a:r>
          </a:p>
          <a:p>
            <a:r>
              <a:rPr lang="en-US" dirty="0" smtClean="0"/>
              <a:t>Understand the values and behavior of business partners</a:t>
            </a:r>
          </a:p>
          <a:p>
            <a:r>
              <a:rPr lang="en-US" dirty="0" smtClean="0"/>
              <a:t>Inspect the workplace</a:t>
            </a:r>
          </a:p>
          <a:p>
            <a:r>
              <a:rPr lang="en-US" dirty="0" smtClean="0"/>
              <a:t>Anticipate new skills in workers</a:t>
            </a:r>
          </a:p>
          <a:p>
            <a:r>
              <a:rPr lang="en-US" dirty="0" smtClean="0"/>
              <a:t>Continuous process change</a:t>
            </a:r>
          </a:p>
          <a:p>
            <a:pPr lvl="2"/>
            <a:r>
              <a:rPr lang="en-US" sz="2400" dirty="0" smtClean="0"/>
              <a:t>Identify the right place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72649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Developing a process architecture requires:</a:t>
            </a:r>
          </a:p>
          <a:p>
            <a:pPr lvl="2"/>
            <a:r>
              <a:rPr lang="en-US" sz="2400" dirty="0" smtClean="0"/>
              <a:t>Executive involvement and support</a:t>
            </a:r>
          </a:p>
          <a:p>
            <a:pPr lvl="2"/>
            <a:r>
              <a:rPr lang="en-US" sz="2400" dirty="0" smtClean="0"/>
              <a:t>Process owners</a:t>
            </a:r>
          </a:p>
          <a:p>
            <a:pPr lvl="2"/>
            <a:r>
              <a:rPr lang="en-US" sz="2400" dirty="0" smtClean="0"/>
              <a:t>New management style and organizational changes</a:t>
            </a:r>
          </a:p>
          <a:p>
            <a:pPr lvl="2"/>
            <a:r>
              <a:rPr lang="en-US" sz="2400" dirty="0" smtClean="0"/>
              <a:t>Active change management for transitioning period at all levels, including </a:t>
            </a:r>
            <a:r>
              <a:rPr lang="en-US" sz="2400" smtClean="0"/>
              <a:t>open communication</a:t>
            </a:r>
            <a:endParaRPr lang="en-US" sz="2400" dirty="0" smtClean="0"/>
          </a:p>
          <a:p>
            <a:endParaRPr lang="en-US" dirty="0"/>
          </a:p>
          <a:p>
            <a:r>
              <a:rPr lang="en-US" dirty="0" smtClean="0"/>
              <a:t>Difficult and time consuming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4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requirements of a process-oriented enterprise and successful process implementation</a:t>
            </a:r>
          </a:p>
          <a:p>
            <a:endParaRPr lang="en-US" dirty="0"/>
          </a:p>
          <a:p>
            <a:r>
              <a:rPr lang="en-US" dirty="0" smtClean="0"/>
              <a:t>Understand and be able to address the challenges to successful business process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1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2714" y="1600200"/>
            <a:ext cx="7692572" cy="4495800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Hammer, M. and Stanton, S. (1999) How process enterprises really work. </a:t>
            </a:r>
            <a:r>
              <a:rPr lang="en-US" i="1" dirty="0" smtClean="0"/>
              <a:t>Harvard Business Review,</a:t>
            </a:r>
            <a:r>
              <a:rPr lang="en-US" dirty="0" smtClean="0"/>
              <a:t> Nov-Dec 1999, 108-118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91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Integrated process in fragmented organizations</a:t>
            </a:r>
          </a:p>
          <a:p>
            <a:endParaRPr lang="en-US" dirty="0"/>
          </a:p>
          <a:p>
            <a:r>
              <a:rPr lang="en-US" dirty="0" smtClean="0"/>
              <a:t>Power over resources (budget, people, space) rests with tradition management structures</a:t>
            </a:r>
          </a:p>
          <a:p>
            <a:endParaRPr lang="en-US" dirty="0"/>
          </a:p>
          <a:p>
            <a:r>
              <a:rPr lang="en-US" dirty="0" smtClean="0"/>
              <a:t>Confusion and conflict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16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Owner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04229"/>
          </a:xfrm>
        </p:spPr>
        <p:txBody>
          <a:bodyPr/>
          <a:lstStyle/>
          <a:p>
            <a:r>
              <a:rPr lang="en-US" dirty="0" smtClean="0"/>
              <a:t>Senior Executive</a:t>
            </a:r>
          </a:p>
          <a:p>
            <a:r>
              <a:rPr lang="en-US" dirty="0" smtClean="0"/>
              <a:t>Responsible for:</a:t>
            </a:r>
          </a:p>
          <a:p>
            <a:pPr lvl="2"/>
            <a:r>
              <a:rPr lang="en-US" sz="2400" dirty="0"/>
              <a:t>Process design, deployment, implementation</a:t>
            </a:r>
          </a:p>
          <a:p>
            <a:pPr lvl="2"/>
            <a:r>
              <a:rPr lang="en-US" sz="2400" dirty="0"/>
              <a:t>Process budget and resources</a:t>
            </a:r>
          </a:p>
          <a:p>
            <a:pPr lvl="2"/>
            <a:r>
              <a:rPr lang="en-US" sz="2400" dirty="0"/>
              <a:t>Process </a:t>
            </a:r>
            <a:r>
              <a:rPr lang="en-US" sz="2400" dirty="0" smtClean="0"/>
              <a:t>performance</a:t>
            </a:r>
            <a:endParaRPr lang="en-US" dirty="0" smtClean="0"/>
          </a:p>
          <a:p>
            <a:r>
              <a:rPr lang="en-US" dirty="0" smtClean="0"/>
              <a:t>Permanent Position</a:t>
            </a:r>
          </a:p>
          <a:p>
            <a:r>
              <a:rPr lang="en-US" dirty="0" smtClean="0"/>
              <a:t>Works in cooperation with </a:t>
            </a:r>
            <a:r>
              <a:rPr lang="en-US" dirty="0" smtClean="0"/>
              <a:t>traditional </a:t>
            </a:r>
            <a:r>
              <a:rPr lang="en-US" dirty="0" smtClean="0"/>
              <a:t>department/unit heads</a:t>
            </a:r>
          </a:p>
          <a:p>
            <a:pPr lvl="2"/>
            <a:r>
              <a:rPr lang="en-US" sz="2400" dirty="0" smtClean="0"/>
              <a:t>Responsible for workforce and training</a:t>
            </a:r>
          </a:p>
          <a:p>
            <a:pPr lvl="2"/>
            <a:r>
              <a:rPr lang="en-US" sz="2400" dirty="0" smtClean="0"/>
              <a:t>Receive budget allocation from process owners</a:t>
            </a:r>
          </a:p>
        </p:txBody>
      </p:sp>
    </p:spTree>
    <p:extLst>
      <p:ext uri="{BB962C8B-B14F-4D97-AF65-F5344CB8AC3E}">
        <p14:creationId xmlns:p14="http://schemas.microsoft.com/office/powerpoint/2010/main" val="417835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Management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Distributed authority over resources requires cooperation, rather than authority</a:t>
            </a:r>
          </a:p>
          <a:p>
            <a:r>
              <a:rPr lang="en-US" dirty="0" smtClean="0"/>
              <a:t>Negotiation between process owners an unit/department heads over</a:t>
            </a:r>
          </a:p>
          <a:p>
            <a:pPr lvl="2"/>
            <a:r>
              <a:rPr lang="en-US" sz="2400" dirty="0" smtClean="0"/>
              <a:t>Process and work design</a:t>
            </a:r>
          </a:p>
          <a:p>
            <a:pPr lvl="2"/>
            <a:r>
              <a:rPr lang="en-US" sz="2400" dirty="0" smtClean="0"/>
              <a:t>Process performance metrics</a:t>
            </a:r>
          </a:p>
          <a:p>
            <a:pPr lvl="2"/>
            <a:r>
              <a:rPr lang="en-US" sz="2400" dirty="0" smtClean="0"/>
              <a:t>Resource requirements and allocation</a:t>
            </a:r>
          </a:p>
          <a:p>
            <a:pPr lvl="2"/>
            <a:r>
              <a:rPr lang="en-US" sz="2400" dirty="0" smtClean="0"/>
              <a:t>Budget allocation</a:t>
            </a:r>
          </a:p>
          <a:p>
            <a:pPr lvl="2"/>
            <a:r>
              <a:rPr lang="en-US" sz="2400" dirty="0" smtClean="0"/>
              <a:t>“Matrix of Decision Rights”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9268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Management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Negotiation among process owners over</a:t>
            </a:r>
          </a:p>
          <a:p>
            <a:pPr lvl="2"/>
            <a:r>
              <a:rPr lang="en-US" sz="2400" dirty="0" smtClean="0"/>
              <a:t>Shared resources</a:t>
            </a:r>
          </a:p>
          <a:p>
            <a:pPr lvl="2"/>
            <a:r>
              <a:rPr lang="en-US" sz="2400" dirty="0" smtClean="0"/>
              <a:t>Process coordination</a:t>
            </a:r>
          </a:p>
          <a:p>
            <a:pPr lvl="2"/>
            <a:r>
              <a:rPr lang="en-US" sz="2400" dirty="0" smtClean="0"/>
              <a:t>Performance metrics</a:t>
            </a:r>
          </a:p>
          <a:p>
            <a:pPr lvl="2"/>
            <a:r>
              <a:rPr lang="en-US" sz="2400" dirty="0" smtClean="0"/>
              <a:t>Budget allocation</a:t>
            </a:r>
          </a:p>
          <a:p>
            <a:r>
              <a:rPr lang="en-US" dirty="0" smtClean="0"/>
              <a:t>Negotiation with frontline staff</a:t>
            </a:r>
          </a:p>
          <a:p>
            <a:pPr lvl="2"/>
            <a:r>
              <a:rPr lang="en-US" sz="2400" dirty="0" smtClean="0"/>
              <a:t>Managerial responsibility moved to process team</a:t>
            </a:r>
          </a:p>
          <a:p>
            <a:pPr lvl="2"/>
            <a:r>
              <a:rPr lang="en-US" sz="2400" dirty="0" smtClean="0"/>
              <a:t>Process coordinator becomes coach/leader</a:t>
            </a:r>
          </a:p>
          <a:p>
            <a:pPr lvl="2"/>
            <a:r>
              <a:rPr lang="en-US" sz="2400" dirty="0" smtClean="0"/>
              <a:t>Process owners become advocates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8772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Standardization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Reduced overhead costs</a:t>
            </a:r>
          </a:p>
          <a:p>
            <a:r>
              <a:rPr lang="en-US" dirty="0" smtClean="0"/>
              <a:t>Unified external “face” to customers and suppliers</a:t>
            </a:r>
          </a:p>
          <a:p>
            <a:r>
              <a:rPr lang="en-US" dirty="0" smtClean="0"/>
              <a:t>Increase organization flexibility</a:t>
            </a:r>
          </a:p>
          <a:p>
            <a:pPr lvl="2"/>
            <a:r>
              <a:rPr lang="en-US" sz="2400" dirty="0" smtClean="0"/>
              <a:t>How?</a:t>
            </a:r>
          </a:p>
          <a:p>
            <a:pPr marL="685800" lvl="2" indent="0">
              <a:buNone/>
            </a:pPr>
            <a:endParaRPr lang="en-US" sz="2400" dirty="0" smtClean="0"/>
          </a:p>
          <a:p>
            <a:r>
              <a:rPr lang="en-US" dirty="0" smtClean="0"/>
              <a:t>But: different customers/products may require different processes</a:t>
            </a:r>
          </a:p>
          <a:p>
            <a:pPr lvl="2"/>
            <a:r>
              <a:rPr lang="en-US" dirty="0" smtClean="0"/>
              <a:t>Standardize as much as possible while meeting diverse customer’s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2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Transitioning to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Tied to strategic initiative</a:t>
            </a:r>
          </a:p>
          <a:p>
            <a:r>
              <a:rPr lang="en-US" dirty="0" smtClean="0"/>
              <a:t>No interference with other change initiatives</a:t>
            </a:r>
          </a:p>
          <a:p>
            <a:r>
              <a:rPr lang="en-US" dirty="0" smtClean="0"/>
              <a:t>High-profile process owners and senior executive support</a:t>
            </a:r>
          </a:p>
          <a:p>
            <a:r>
              <a:rPr lang="en-US" dirty="0" smtClean="0"/>
              <a:t>Realistic expectations about timeline and process benefits</a:t>
            </a:r>
          </a:p>
          <a:p>
            <a:r>
              <a:rPr lang="en-US" dirty="0" smtClean="0"/>
              <a:t>Expect and address resistance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451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21</TotalTime>
  <Words>398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Tw Cen MT</vt:lpstr>
      <vt:lpstr>Wingdings</vt:lpstr>
      <vt:lpstr>Wingdings 2</vt:lpstr>
      <vt:lpstr>Median</vt:lpstr>
      <vt:lpstr>Organizational Changes and Change Management</vt:lpstr>
      <vt:lpstr>Learning Objectives</vt:lpstr>
      <vt:lpstr>PowerPoint Presentation</vt:lpstr>
      <vt:lpstr>Problems</vt:lpstr>
      <vt:lpstr>Process Owner</vt:lpstr>
      <vt:lpstr>New Management Style</vt:lpstr>
      <vt:lpstr>New Management Style</vt:lpstr>
      <vt:lpstr>Process Standardization</vt:lpstr>
      <vt:lpstr>Transitioning to Processes</vt:lpstr>
      <vt:lpstr>PowerPoint Presentation</vt:lpstr>
      <vt:lpstr>“Minimizing the pain of business process change”</vt:lpstr>
      <vt:lpstr>“Minimizing the pain of business process change”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Changes and Change Managment</dc:title>
  <dc:creator>Katherine Alexander</dc:creator>
  <cp:lastModifiedBy>Joerg Evermann</cp:lastModifiedBy>
  <cp:revision>5</cp:revision>
  <dcterms:created xsi:type="dcterms:W3CDTF">2014-01-04T00:14:07Z</dcterms:created>
  <dcterms:modified xsi:type="dcterms:W3CDTF">2014-01-07T20:20:46Z</dcterms:modified>
</cp:coreProperties>
</file>